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80" d="100"/>
          <a:sy n="80" d="100"/>
        </p:scale>
        <p:origin x="-102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AF7E64-D97B-4BD5-A8A8-818E8ED9C8F0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DEFE9B-248F-4A49-8A83-53439412A0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</a:rPr>
              <a:t>Hima Darapu, MD</a:t>
            </a:r>
          </a:p>
          <a:p>
            <a:pPr algn="l"/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</a:rPr>
              <a:t>Princeton Baptist Medical Center</a:t>
            </a:r>
          </a:p>
          <a:p>
            <a:pPr algn="l"/>
            <a:r>
              <a:rPr lang="en-US" sz="2000" b="1" smtClean="0">
                <a:solidFill>
                  <a:schemeClr val="accent1">
                    <a:lumMod val="50000"/>
                  </a:schemeClr>
                </a:solidFill>
              </a:rPr>
              <a:t>Baptist Health systems Alabama</a:t>
            </a:r>
            <a:endParaRPr lang="en-US" sz="20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153400" cy="2820363"/>
          </a:xfrm>
        </p:spPr>
        <p:txBody>
          <a:bodyPr>
            <a:noAutofit/>
          </a:bodyPr>
          <a:lstStyle/>
          <a:p>
            <a:pPr algn="l"/>
            <a:r>
              <a:rPr lang="en-US" sz="400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Flow Cytometry in Chronic Lymphocytic Leukemia</a:t>
            </a:r>
            <a:endParaRPr lang="en-US" sz="400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8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Judy Lang, Cancer Registry Coordinator</a:t>
            </a:r>
          </a:p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Dr. Katisha Vance 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/>
              <a:t>Acknowledgements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4217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Chronic Lymphocytic Leukemia ( CLL) is a monoclonal disorder charecterized by progressive accumulation of functionally incompetent lymphocytes. </a:t>
            </a:r>
          </a:p>
          <a:p>
            <a:pPr marL="109728" indent="0">
              <a:buNone/>
            </a:pPr>
            <a:endParaRPr lang="en-US" sz="24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Immunophenotyping is by Flow cytometry. </a:t>
            </a:r>
          </a:p>
          <a:p>
            <a:pPr marL="109728" indent="0">
              <a:buNone/>
            </a:pPr>
            <a:endParaRPr lang="en-US" sz="24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confirm the presence of  clonal B-lymphocytes expressing CD5, CD20( dim), CD23.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smtClean="0">
                <a:solidFill>
                  <a:schemeClr val="accent1">
                    <a:lumMod val="50000"/>
                  </a:schemeClr>
                </a:solidFill>
              </a:rPr>
              <a:t>Background</a:t>
            </a:r>
            <a:endParaRPr lang="en-US" sz="54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assess the compliance of performing and documentation of the baseline flow cytometry test for CLL pts.</a:t>
            </a:r>
          </a:p>
          <a:p>
            <a:pPr marL="109728" indent="0">
              <a:buNone/>
            </a:pPr>
            <a:endParaRPr lang="en-US" sz="24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come up with a method to improve the care by timeliness completion of flow cytometry for a baseline for future records and or for comparision if needed.</a:t>
            </a: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accent1">
                    <a:lumMod val="50000"/>
                  </a:schemeClr>
                </a:solidFill>
              </a:rPr>
              <a:t>Objective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Due to distinct pattern of protein antigens expressed in CLL, flow cytometry should be performed in order to confirm the diagnosis, correctly characterize the pathological cells and determine prognosis</a:t>
            </a:r>
            <a:r>
              <a:rPr lang="en-US" sz="24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109728" indent="0">
              <a:buNone/>
            </a:pPr>
            <a:endParaRPr lang="en-US" sz="240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accent1">
                    <a:lumMod val="50000"/>
                  </a:schemeClr>
                </a:solidFill>
              </a:rPr>
              <a:t>Why monitor? 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6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 of study: </a:t>
            </a: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Restrospective chart review</a:t>
            </a: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800" b="1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b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population: </a:t>
            </a: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of Princeton Baptist Health System’s cancer registry data was performed to identify all patients aged 18 years and older with a diagnosis of CLL from 2010-2014. </a:t>
            </a:r>
          </a:p>
          <a:p>
            <a:pPr marL="109728" indent="0">
              <a:buNone/>
            </a:pPr>
            <a:endParaRPr lang="en-US" sz="18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800" b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elements: </a:t>
            </a:r>
          </a:p>
          <a:p>
            <a:pPr marL="109728" indent="0">
              <a:buNone/>
            </a:pPr>
            <a:r>
              <a:rPr 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had baseline flow cytometry performed. </a:t>
            </a:r>
          </a:p>
          <a:p>
            <a:pPr marL="109728" indent="0">
              <a:buNone/>
            </a:pPr>
            <a:r>
              <a:rPr lang="en-US" sz="18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Documentation of flow cytometry results in patient chart</a:t>
            </a:r>
          </a:p>
          <a:p>
            <a:pPr marL="109728" indent="0">
              <a:buNone/>
            </a:pP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Reason for not performing/documenting baseline flow cytometry </a:t>
            </a:r>
          </a:p>
          <a:p>
            <a:pPr marL="109728" indent="0">
              <a:buNone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>
              <a:buNone/>
            </a:pPr>
            <a:r>
              <a: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Baseline Flow cytometry refers to testing that was performed at the time of diagnosis or prior to initiating treatment.</a:t>
            </a:r>
            <a:endParaRPr lang="en-US" sz="18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accent1">
                    <a:lumMod val="50000"/>
                  </a:schemeClr>
                </a:solidFill>
              </a:rPr>
              <a:t>Material and Methods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8153400" cy="6858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Total number of CLL patients at Princeton Baptist Medical center from 2010 to 2014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45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745673"/>
            <a:ext cx="3200400" cy="533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Patients omitted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6 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8245" y="1745673"/>
            <a:ext cx="3048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Patients further evaluated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39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852305"/>
            <a:ext cx="3124200" cy="4953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Follow up at a different hospital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58245" y="2815936"/>
            <a:ext cx="2944091" cy="4953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Flow cytometry performed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39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0864" y="3962400"/>
            <a:ext cx="2486890" cy="6199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Documentation of flow cytometry in patient chart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34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5937" y="3962400"/>
            <a:ext cx="2476499" cy="6303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No documentation of flow cytometry in patient chart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5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5230091"/>
            <a:ext cx="28956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Reason for no documentation Pt on Palliative care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N=1</a:t>
            </a:r>
            <a:endParaRPr lang="en-US" sz="1400" b="1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30882" y="5237018"/>
            <a:ext cx="2715491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solidFill>
                  <a:schemeClr val="tx1"/>
                </a:solidFill>
              </a:rPr>
              <a:t>No</a:t>
            </a:r>
            <a:r>
              <a:rPr lang="en-US" sz="1400" b="1">
                <a:solidFill>
                  <a:schemeClr val="tx1"/>
                </a:solidFill>
              </a:rPr>
              <a:t> </a:t>
            </a:r>
            <a:r>
              <a:rPr lang="en-US" sz="1400" b="1" smtClean="0">
                <a:solidFill>
                  <a:schemeClr val="tx1"/>
                </a:solidFill>
              </a:rPr>
              <a:t>reason  mentioned for no documention</a:t>
            </a:r>
          </a:p>
          <a:p>
            <a:pPr algn="ctr"/>
            <a:r>
              <a:rPr lang="en-US" sz="1400" b="1" smtClean="0">
                <a:solidFill>
                  <a:schemeClr val="tx1"/>
                </a:solidFill>
              </a:rPr>
              <a:t>N= 4</a:t>
            </a:r>
            <a:endParaRPr lang="en-US" sz="1400" b="1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171700" y="1143000"/>
            <a:ext cx="0" cy="602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9" idx="0"/>
          </p:cNvCxnSpPr>
          <p:nvPr/>
        </p:nvCxnSpPr>
        <p:spPr>
          <a:xfrm>
            <a:off x="6882245" y="1143000"/>
            <a:ext cx="0" cy="602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" idx="2"/>
          </p:cNvCxnSpPr>
          <p:nvPr/>
        </p:nvCxnSpPr>
        <p:spPr>
          <a:xfrm>
            <a:off x="2133600" y="2279073"/>
            <a:ext cx="0" cy="573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882245" y="2202873"/>
            <a:ext cx="0" cy="613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2" idx="2"/>
          </p:cNvCxnSpPr>
          <p:nvPr/>
        </p:nvCxnSpPr>
        <p:spPr>
          <a:xfrm flipH="1">
            <a:off x="6830290" y="3311236"/>
            <a:ext cx="1" cy="270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4026477" y="3588327"/>
            <a:ext cx="28280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4" idx="0"/>
          </p:cNvCxnSpPr>
          <p:nvPr/>
        </p:nvCxnSpPr>
        <p:spPr>
          <a:xfrm>
            <a:off x="4054186" y="3581400"/>
            <a:ext cx="1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854536" y="3581400"/>
            <a:ext cx="613064" cy="69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7600" y="3588327"/>
            <a:ext cx="0" cy="374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054187" y="4592782"/>
            <a:ext cx="0" cy="360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2171700" y="4953000"/>
            <a:ext cx="18824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054187" y="4953000"/>
            <a:ext cx="18166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71700" y="4953000"/>
            <a:ext cx="0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870864" y="4953000"/>
            <a:ext cx="0" cy="27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3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 2010 to 2014, 45 patients were diagnosed with CLL. 6 patients were excluded based on our exclusion criteria(no follow up)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39 patient, 100% of them had flow cytometry performed.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39 patients, 88% of the patients had documented flow cytometry results in the chart.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 of patients had no documention of flow cytometry results ( with no reasons documented for failure of documentation)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Limitations of the study: sample size.</a:t>
            </a:r>
          </a:p>
          <a:p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>
              <a:buNone/>
            </a:pPr>
            <a:endParaRPr lang="en-US" sz="20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>
              <a:buNone/>
            </a:pPr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accent1">
                    <a:lumMod val="50000"/>
                  </a:schemeClr>
                </a:solidFill>
              </a:rPr>
              <a:t>Summary of results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of performance of flow cytometry is 100% and rate of documentation at our cancer center is 88%.  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Physician education and reminders to providers in the patients charts and by staff.</a:t>
            </a:r>
          </a:p>
          <a:p>
            <a:pPr marL="109728" indent="0">
              <a:buNone/>
            </a:pPr>
            <a:endParaRPr lang="en-US" sz="2000" smtClean="0">
              <a:solidFill>
                <a:schemeClr val="tx1">
                  <a:lumMod val="85000"/>
                  <a:lumOff val="1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Repeat study from 2015 to 2018 to assess success of implemented changes and education efforts. </a:t>
            </a:r>
          </a:p>
          <a:p>
            <a:pPr marL="109728" indent="0">
              <a:buNone/>
            </a:pP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endParaRPr lang="en-US" sz="480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DiGiuseppe JA, Borowitz MJ. Clinical utility of flow cytometry in the chronic lymphoid leukemias. Semin Oncol. 1998 Feb;25(1):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6-10</a:t>
            </a:r>
          </a:p>
          <a:p>
            <a:pPr marL="109728" indent="0">
              <a:buNone/>
            </a:pPr>
            <a:endParaRPr lang="en-US" sz="20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 Society of Hematology, Physician Consortium for Performance Improvement®. Hematology physician performance measurement set. Washington (DC): American Society of Hematology (ASH); 2014 Nov. 17 </a:t>
            </a:r>
            <a:r>
              <a:rPr lang="en-US" sz="200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</a:p>
          <a:p>
            <a:endParaRPr lang="en-US" sz="2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Comprehensive Cancer Network (NCCN). NCCN clinical practice guidelines in oncology: non-Hodgkin's lymphoma. V1.2014 [slide set]. Fort Washington (PA): National Comprehensive Cancer Network (NCCN); 445 p.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558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Baseline Flow Cytometry in Chronic Lymphocytic Leukemia</vt:lpstr>
      <vt:lpstr>Background</vt:lpstr>
      <vt:lpstr>Objective</vt:lpstr>
      <vt:lpstr>Why monitor? </vt:lpstr>
      <vt:lpstr>Material and Methods</vt:lpstr>
      <vt:lpstr>PowerPoint Presentation</vt:lpstr>
      <vt:lpstr>Summary of results</vt:lpstr>
      <vt:lpstr>Conclusion</vt:lpstr>
      <vt:lpstr>Reference</vt:lpstr>
      <vt:lpstr>Acknowledgements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Baseline Flow Cytometry in Chronic Lymphocytic Leukemia</dc:title>
  <dc:creator>Hani</dc:creator>
  <cp:lastModifiedBy>Lang, Judy</cp:lastModifiedBy>
  <cp:revision>25</cp:revision>
  <cp:lastPrinted>2015-11-16T12:52:59Z</cp:lastPrinted>
  <dcterms:created xsi:type="dcterms:W3CDTF">2015-11-15T00:41:57Z</dcterms:created>
  <dcterms:modified xsi:type="dcterms:W3CDTF">2016-02-01T15:16:14Z</dcterms:modified>
</cp:coreProperties>
</file>